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74" r:id="rId5"/>
    <p:sldId id="311" r:id="rId6"/>
    <p:sldId id="273" r:id="rId7"/>
    <p:sldId id="310" r:id="rId8"/>
    <p:sldId id="309" r:id="rId9"/>
    <p:sldId id="312" r:id="rId10"/>
    <p:sldId id="313" r:id="rId11"/>
    <p:sldId id="288" r:id="rId12"/>
    <p:sldId id="314" r:id="rId13"/>
    <p:sldId id="315" r:id="rId14"/>
    <p:sldId id="316" r:id="rId15"/>
    <p:sldId id="303" r:id="rId16"/>
    <p:sldId id="305" r:id="rId17"/>
    <p:sldId id="306" r:id="rId18"/>
    <p:sldId id="308" r:id="rId19"/>
    <p:sldId id="318" r:id="rId20"/>
    <p:sldId id="319" r:id="rId21"/>
    <p:sldId id="317" r:id="rId22"/>
    <p:sldId id="320" r:id="rId23"/>
    <p:sldId id="321" r:id="rId24"/>
    <p:sldId id="328" r:id="rId25"/>
    <p:sldId id="322" r:id="rId26"/>
    <p:sldId id="323" r:id="rId27"/>
    <p:sldId id="325" r:id="rId28"/>
    <p:sldId id="324" r:id="rId29"/>
    <p:sldId id="326" r:id="rId30"/>
    <p:sldId id="32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E4B35D-2A1D-F58F-CDAA-52D8F3D7845B}" v="1125" dt="2023-08-28T01:13:48.226"/>
    <p1510:client id="{424B35C7-BC4F-4735-94E0-8D3973429181}" v="1" dt="2023-08-23T13:07:43.610"/>
    <p1510:client id="{C5BAE6FA-2C44-E418-4912-E853F9E2DDA9}" v="7278" dt="2023-08-23T20:33:43.306"/>
    <p1510:client id="{EAE30ACB-A2AE-EBCF-64FD-7B2D11F8BD3D}" v="456" dt="2023-08-28T01:43:41.071"/>
    <p1510:client id="{F84593D0-0758-4BEB-8C46-F471605E2332}" v="593" dt="2023-08-27T20:03:54.377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-134" y="-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28T00:16:19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13150 13207 16383 0 0,'5'0'0'0'0,"6"0"0"0"0,14-4 0 0 0,54-12 0 0 0,19-2 0 0 0,-9-2 0 0 0,-14 1 0 0 0,-15 4 0 0 0,-14 5 0 0 0,-14 0 0 0 0,-8 1 0 0 0,-4 2 0 0 0,0 2 0 0 0,1 3 0 0 0,83-9 0 0 0,30-1 0 0 0,5 1 0 0 0,-17 2 0 0 0,-23 2 0 0 0,-25 4 0 0 0,-25-4 0 0 0,-16 0 0 0 0,-9 2 0 0 0,-4 0 0 0 0,-1 3 0 0 0,1 0 0 0 0,1 1 0 0 0,3 1 0 0 0,5 0 0 0 0,8 1 0 0 0,1-1 0 0 0,0 5 0 0 0,-3 1 0 0 0,-2 0 0 0 0,-3-1 0 0 0,36 3 0 0 0,29 4 0 0 0,34 1 0 0 0,15-2 0 0 0,-13-3 0 0 0,-29 2 0 0 0,-27-1 0 0 0,-22-2 0 0 0,-15-2 0 0 0,0-2 0 0 0,-3-1 0 0 0,-1-2 0 0 0,-4 0 0 0 0,0 0 0 0 0,-3-1 0 0 0,0 1 0 0 0,0 0 0 0 0,-1 0 0 0 0,1-1 0 0 0,0 1 0 0 0,-1 0 0 0 0,1 0 0 0 0,0 0 0 0 0,0 0 0 0 0,0 0 0 0 0,0 0 0 0 0,0 0 0 0 0,0 0 0 0 0,0 0 0 0 0,0 0 0 0 0,0 0 0 0 0,-10 0 0 0 0,-11 0 0 0 0,-12 0 0 0 0,-9 0 0 0 0,-7 0 0 0 0,-5 0 0 0 0,-1 0 0 0 0,-1 0 0 0 0,-1 0 0 0 0,1 0 0 0 0,6-4 0 0 0,1-2 0 0 0,0 0 0 0 0,0 1 0 0 0,-7 2 0 0 0,-2 1 0 0 0,0 1 0 0 0,0 0 0 0 0,1 1 0 0 0,5-4 0 0 0,3-2 0 0 0,-5 0 0 0 0,-1 2 0 0 0,-2 1 0 0 0,6-4 0 0 0,-4 0 0 0 0,-1 1 0 0 0,0 1 0 0 0,0 2 0 0 0,1 1 0 0 0,0 1 0 0 0,-4 1 0 0 0,-1-4 0 0 0,0-2 0 0 0,1 0 0 0 0,2 2 0 0 0,1 1 0 0 0,1 1 0 0 0,1 1 0 0 0,-10 0 0 0 0,-1 1 0 0 0,-1-4 0 0 0,3-2 0 0 0,3 1 0 0 0,2 0 0 0 0,2 2 0 0 0,1 1 0 0 0,1 1 0 0 0,0 0 0 0 0,1 1 0 0 0,-1 1 0 0 0,1-1 0 0 0,-1 0 0 0 0,0 0 0 0 0,1 0 0 0 0,-1 1 0 0 0,0 3 0 0 0,0 2 0 0 0,0 0 0 0 0,0-1 0 0 0,0-2 0 0 0,0-1 0 0 0,-5-1 0 0 0,-5 0 0 0 0,-2-1 0 0 0,1 0 0 0 0,3-1 0 0 0,3 1 0 0 0,2 0 0 0 0,1 0 0 0 0,2 0 0 0 0,5 4 0 0 0,1 2 0 0 0,1 0 0 0 0,-2-1 0 0 0,-2-2 0 0 0,0-1 0 0 0,-2-1 0 0 0,0 0 0 0 0,-1-1 0 0 0,-1 0 0 0 0,1-1 0 0 0,5 6 0 0 0,0 0 0 0 0,1 1 0 0 0,-1-1 0 0 0,-2-2 0 0 0,-1-1 0 0 0,-1-1 0 0 0,0 0 0 0 0,-1-1 0 0 0,0-1 0 0 0,0 6 0 0 0,-1 1 0 0 0,1-1 0 0 0,0 0 0 0 0,0-2 0 0 0,0-1 0 0 0,0-1 0 0 0,0 0 0 0 0,0-1 0 0 0,0-1 0 0 0,0 1 0 0 0,0 0 0 0 0,0 0 0 0 0,0 0 0 0 0,0-1 0 0 0,0 1 0 0 0,0 0 0 0 0,0 0 0 0 0,0 0 0 0 0,5 5 0 0 0,1 1 0 0 0,0 0 0 0 0,-1-1 0 0 0,-2-2 0 0 0,-1-1 0 0 0,-1-1 0 0 0,0 0 0 0 0,-1-1 0 0 0,9-1 0 0 0,7 6 0 0 0,11 1 0 0 0,14-1 0 0 0,23 0 0 0 0,10 3 0 0 0,6 0 0 0 0,3-1 0 0 0,-3 2 0 0 0,-1 5 0 0 0,-6 0 0 0 0,-5-3 0 0 0,-6-2 0 0 0,-3-4 0 0 0,-8 2 0 0 0,-3 1 0 0 0,-1-2 0 0 0,1-2 0 0 0,2-1 0 0 0,1-2 0 0 0,-4-5 0 0 0,0-2 0 0 0,1 0 0 0 0,2 1 0 0 0,1 1 0 0 0,1 2 0 0 0,1 1 0 0 0,1 0 0 0 0,-10 1 0 0 0,-11-4 0 0 0,-11-2 0 0 0,-11 0 0 0 0,-5 2 0 0 0,-5 1 0 0 0,2-4 0 0 0,1 0 0 0 0,-1 1 0 0 0,0 1 0 0 0,-1-3 0 0 0,-1 0 0 0 0,-5 2 0 0 0,-2 1 0 0 0,0 2 0 0 0,2 1 0 0 0,0 1 0 0 0,6-4 0 0 0,3-1 0 0 0,1 1 0 0 0,-2 0 0 0 0,14 2 0 0 0,16 6 0 0 0,22 2 0 0 0,9 1 0 0 0,4-2 0 0 0,13 0 0 0 0,1-2 0 0 0,-4 0 0 0 0,-6-2 0 0 0,-6 0 0 0 0,-6 0 0 0 0,-4 0 0 0 0,2 0 0 0 0,1 0 0 0 0,-6-5 0 0 0,-3-1 0 0 0,-1 0 0 0 0,1 1 0 0 0,0 2 0 0 0,1 1 0 0 0,1 1 0 0 0,0 0 0 0 0,1 1 0 0 0,0 0 0 0 0,0 1 0 0 0,0-1 0 0 0,0 0 0 0 0,0 0 0 0 0,0 0 0 0 0,0 0 0 0 0,0 0 0 0 0,0 0 0 0 0,0 0 0 0 0,0 0 0 0 0,0 0 0 0 0,0 0 0 0 0,-5 5 0 0 0,-1 1 0 0 0,0 0 0 0 0,2-1 0 0 0,0-2 0 0 0,2-1 0 0 0,1-1 0 0 0,1 0 0 0 0,0-1 0 0 0,0-1 0 0 0,0 1 0 0 0,0 0 0 0 0,0 0 0 0 0,1 0 0 0 0,-1-1 0 0 0,0 1 0 0 0,0 0 0 0 0,0 0 0 0 0,-1 0 0 0 0,1 0 0 0 0,0 0 0 0 0,0 0 0 0 0,0 0 0 0 0,0 0 0 0 0,0 0 0 0 0,0 0 0 0 0,0 0 0 0 0,0 0 0 0 0,0 0 0 0 0,0 0 0 0 0,-5-4 0 0 0,-1-2 0 0 0,0 0 0 0 0,2 1 0 0 0,0 2 0 0 0,2 1 0 0 0,6 1 0 0 0,1 0 0 0 0,1 1 0 0 0,-1 0 0 0 0,-6-4 0 0 0,-3-2 0 0 0,0 1 0 0 0,-1 0 0 0 0,2 2 0 0 0,1 1 0 0 0,0 1 0 0 0,2 0 0 0 0,0 1 0 0 0,0 1 0 0 0,0-1 0 0 0,0 0 0 0 0,0 0 0 0 0,0 0 0 0 0,0 0 0 0 0,0 0 0 0 0,0-4 0 0 0,0-2 0 0 0,0 0 0 0 0,0 1 0 0 0,0 2 0 0 0,0 1 0 0 0,0 1 0 0 0,0 0 0 0 0,0 1 0 0 0,-5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2: Science and Measurements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California State University, Fullerton</a:t>
            </a:r>
          </a:p>
          <a:p>
            <a:r>
              <a:rPr lang="en-US" dirty="0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The Scientific method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400" dirty="0">
                <a:ea typeface="+mn-lt"/>
                <a:cs typeface="+mn-lt"/>
              </a:rPr>
              <a:t>Universal tool for all scientific disciplines</a:t>
            </a:r>
          </a:p>
          <a:p>
            <a:pPr marL="228600" indent="-228600">
              <a:buFont typeface="Arial"/>
              <a:buChar char="•"/>
            </a:pPr>
            <a:r>
              <a:rPr lang="en" sz="2400" dirty="0"/>
              <a:t>Claim: Applicable to everyday life</a:t>
            </a:r>
          </a:p>
          <a:p>
            <a:endParaRPr lang="en-US" sz="2400" dirty="0"/>
          </a:p>
          <a:p>
            <a:r>
              <a:rPr lang="en-US" sz="2400" b="1" dirty="0"/>
              <a:t>How do I use the scientific method?</a:t>
            </a:r>
          </a:p>
          <a:p>
            <a:pPr marL="342900" indent="-342900">
              <a:buAutoNum type="arabicPeriod"/>
            </a:pPr>
            <a:r>
              <a:rPr lang="en-US" sz="2400" dirty="0"/>
              <a:t>Gather observations – Qualitative (color, texture, temperature, etc.) and quantitative (measurable observable e.g. length and mass)</a:t>
            </a:r>
          </a:p>
          <a:p>
            <a:pPr marL="342900" indent="-342900">
              <a:buAutoNum type="arabicPeriod"/>
            </a:pPr>
            <a:r>
              <a:rPr lang="en-US" sz="2400" dirty="0"/>
              <a:t>Generate hypothesis – Initial explanation for a phenomena</a:t>
            </a:r>
          </a:p>
          <a:p>
            <a:pPr marL="342900" indent="-342900">
              <a:buAutoNum type="arabicPeriod"/>
            </a:pPr>
            <a:r>
              <a:rPr lang="en-US" sz="2400" dirty="0"/>
              <a:t>Test the hypothesis – gather data and observations</a:t>
            </a:r>
          </a:p>
          <a:p>
            <a:pPr marL="342900" indent="-342900">
              <a:buAutoNum type="arabicPeriod"/>
            </a:pPr>
            <a:r>
              <a:rPr lang="en-US" sz="2400" dirty="0"/>
              <a:t>Determine whether to accept or reject hypothesis</a:t>
            </a:r>
          </a:p>
          <a:p>
            <a:pPr marL="342900" indent="-342900">
              <a:buAutoNum type="arabicPeriod"/>
            </a:pPr>
            <a:r>
              <a:rPr lang="en-US" sz="2400" dirty="0"/>
              <a:t>If hypothesis is rejected, then reformulate the hypothesis (step 2)</a:t>
            </a:r>
          </a:p>
        </p:txBody>
      </p:sp>
    </p:spTree>
    <p:extLst>
      <p:ext uri="{BB962C8B-B14F-4D97-AF65-F5344CB8AC3E}">
        <p14:creationId xmlns:p14="http://schemas.microsoft.com/office/powerpoint/2010/main" val="55844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Updated syllabus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Previous lecture - </a:t>
            </a:r>
            <a:r>
              <a:rPr lang="en-US" sz="2400" dirty="0">
                <a:ea typeface="+mn-lt"/>
                <a:cs typeface="+mn-lt"/>
              </a:rPr>
              <a:t>Classification and properties of Matter and Scientific Method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Significant Digits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Making measurements in lab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 – Density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158588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Significant digits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dirty="0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800" dirty="0">
                <a:ea typeface="+mn-lt"/>
                <a:cs typeface="+mn-lt"/>
              </a:rPr>
              <a:t>Recall qualitative and quantitative observations/data</a:t>
            </a:r>
          </a:p>
          <a:p>
            <a:pPr marL="228600" indent="-228600">
              <a:buFont typeface="Arial"/>
              <a:buChar char="•"/>
            </a:pPr>
            <a:r>
              <a:rPr lang="en" sz="2800" dirty="0"/>
              <a:t>Important when performing measurements. Implies a degree of accuracy and precision of the tool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9C34B-54BC-9C6A-2B4C-D3697C6C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933" y="3497464"/>
            <a:ext cx="4979008" cy="2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0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Rules for significant digits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" sz="2400" dirty="0">
                <a:ea typeface="+mn-lt"/>
                <a:cs typeface="+mn-lt"/>
              </a:rPr>
              <a:t>All nonzero digits are significant e.g. 1,039 has 4 </a:t>
            </a:r>
            <a:r>
              <a:rPr lang="en" sz="2400" dirty="0" err="1">
                <a:ea typeface="+mn-lt"/>
                <a:cs typeface="+mn-lt"/>
              </a:rPr>
              <a:t>signficant</a:t>
            </a:r>
            <a:r>
              <a:rPr lang="en" sz="2400" dirty="0">
                <a:ea typeface="+mn-lt"/>
                <a:cs typeface="+mn-lt"/>
              </a:rPr>
              <a:t> figures</a:t>
            </a:r>
            <a:endParaRPr lang="en" sz="28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" sz="2400" dirty="0"/>
              <a:t>Leading zeros such as 0.003, 0.01, </a:t>
            </a:r>
            <a:r>
              <a:rPr lang="en" sz="2400" dirty="0" err="1"/>
              <a:t>etc</a:t>
            </a:r>
            <a:r>
              <a:rPr lang="en" sz="2400" dirty="0"/>
              <a:t> are not significant</a:t>
            </a:r>
          </a:p>
          <a:p>
            <a:pPr marL="342900" indent="-342900">
              <a:buAutoNum type="arabicPeriod"/>
            </a:pPr>
            <a:r>
              <a:rPr lang="en" sz="2400" dirty="0"/>
              <a:t>Sandwiched zeros – zeros between significant digits are significant e.g. 1,003</a:t>
            </a:r>
          </a:p>
          <a:p>
            <a:pPr marL="342900" indent="-342900">
              <a:buAutoNum type="arabicPeriod"/>
            </a:pPr>
            <a:r>
              <a:rPr lang="en" sz="2400" dirty="0"/>
              <a:t>Trailing zeros – zeros to the right of all nonzero digits in a number are not significant unless there is a decimal e.g. 70,000 vs 70,000.</a:t>
            </a:r>
          </a:p>
          <a:p>
            <a:pPr marL="342900" indent="-342900">
              <a:buAutoNum type="arabicPeriod"/>
            </a:pPr>
            <a:r>
              <a:rPr lang="en" sz="2400" dirty="0"/>
              <a:t>All digits in the coefficient of a number in scientific notation are significant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030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Sig. Figs.: addition and subtraction Rule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354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800" dirty="0">
                <a:ea typeface="+mn-lt"/>
                <a:cs typeface="+mn-lt"/>
              </a:rPr>
              <a:t>When adding or subtracting numbers, round the results to the fewest digit after the decimal based on the numbers being added or subtracted</a:t>
            </a:r>
          </a:p>
          <a:p>
            <a:pPr marL="228600" indent="-228600">
              <a:buFont typeface="Arial"/>
              <a:buChar char="•"/>
            </a:pPr>
            <a:endParaRPr lang="en" sz="2800" dirty="0"/>
          </a:p>
          <a:p>
            <a:r>
              <a:rPr lang="en" sz="2800" b="1" dirty="0"/>
              <a:t>Example:</a:t>
            </a:r>
          </a:p>
          <a:p>
            <a:r>
              <a:rPr lang="en-US" sz="2400" dirty="0"/>
              <a:t>6.</a:t>
            </a:r>
            <a:r>
              <a:rPr lang="en-US" sz="2400" u="sng" dirty="0"/>
              <a:t>2</a:t>
            </a:r>
            <a:r>
              <a:rPr lang="en-US" sz="2400" dirty="0"/>
              <a:t> cm + 9.203 cm = 15.</a:t>
            </a:r>
            <a:r>
              <a:rPr lang="en-US" sz="2400" u="sng" dirty="0"/>
              <a:t>4</a:t>
            </a:r>
            <a:r>
              <a:rPr lang="en-US" sz="2400" b="1" dirty="0"/>
              <a:t>|</a:t>
            </a:r>
            <a:r>
              <a:rPr lang="en-US" sz="2400" dirty="0"/>
              <a:t>03 cm = 15.4 cm</a:t>
            </a:r>
          </a:p>
          <a:p>
            <a:endParaRPr lang="en-US" sz="2400" dirty="0"/>
          </a:p>
          <a:p>
            <a:r>
              <a:rPr lang="en-US" sz="2400" dirty="0"/>
              <a:t>Side note: Importance of </a:t>
            </a:r>
            <a:r>
              <a:rPr lang="en-US" sz="2400" b="1" dirty="0"/>
              <a:t>Units</a:t>
            </a:r>
          </a:p>
        </p:txBody>
      </p:sp>
    </p:spTree>
    <p:extLst>
      <p:ext uri="{BB962C8B-B14F-4D97-AF65-F5344CB8AC3E}">
        <p14:creationId xmlns:p14="http://schemas.microsoft.com/office/powerpoint/2010/main" val="84639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Sig. Figs.: Multiplication and division rules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400" dirty="0">
                <a:ea typeface="+mn-lt"/>
                <a:cs typeface="+mn-lt"/>
              </a:rPr>
              <a:t>For multiplication and division, round the result based on the fewest significant figure based on the numbers being multiplied or divided</a:t>
            </a:r>
          </a:p>
          <a:p>
            <a:pPr marL="228600" indent="-228600">
              <a:buFont typeface="Arial"/>
              <a:buChar char="•"/>
            </a:pPr>
            <a:endParaRPr lang="en" sz="2400" dirty="0"/>
          </a:p>
          <a:p>
            <a:r>
              <a:rPr lang="en" sz="2400" b="1" dirty="0"/>
              <a:t>Example:</a:t>
            </a:r>
          </a:p>
          <a:p>
            <a:r>
              <a:rPr lang="en-US" sz="2400" dirty="0"/>
              <a:t>1.27 cm x 6.220 cm x 4.1 cm = 3</a:t>
            </a:r>
            <a:r>
              <a:rPr lang="en-US" sz="2400" u="sng" dirty="0"/>
              <a:t>2</a:t>
            </a:r>
            <a:r>
              <a:rPr lang="en-US" sz="2400" dirty="0"/>
              <a:t>.</a:t>
            </a:r>
            <a:r>
              <a:rPr lang="en-US" sz="2400" b="1" dirty="0"/>
              <a:t>|</a:t>
            </a:r>
            <a:r>
              <a:rPr lang="en-US" sz="2400" dirty="0"/>
              <a:t>38754 cm</a:t>
            </a:r>
            <a:r>
              <a:rPr lang="en-US" sz="2400" baseline="30000"/>
              <a:t>3 </a:t>
            </a:r>
            <a:r>
              <a:rPr lang="en-US" sz="2400"/>
              <a:t>= 32 cm</a:t>
            </a:r>
            <a:r>
              <a:rPr lang="en-US" sz="2400" baseline="30000"/>
              <a:t>3</a:t>
            </a:r>
          </a:p>
          <a:p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407931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Sig. Figs.: Combining multiple operations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400" dirty="0">
                <a:ea typeface="+mn-lt"/>
                <a:cs typeface="+mn-lt"/>
              </a:rPr>
              <a:t>Keep track of the significant figures in each step</a:t>
            </a:r>
          </a:p>
          <a:p>
            <a:pPr marL="228600" indent="-228600">
              <a:buFont typeface="Arial"/>
              <a:buChar char="•"/>
            </a:pPr>
            <a:endParaRPr lang="en" sz="2400" dirty="0"/>
          </a:p>
          <a:p>
            <a:r>
              <a:rPr lang="en" sz="2400" b="1" dirty="0"/>
              <a:t>Example:</a:t>
            </a:r>
          </a:p>
          <a:p>
            <a:r>
              <a:rPr lang="en-US" sz="2400" dirty="0"/>
              <a:t>(80.21 g – 71.930 g)/65.2 cm</a:t>
            </a:r>
            <a:r>
              <a:rPr lang="en-US" sz="2400" baseline="30000" dirty="0"/>
              <a:t>3 </a:t>
            </a:r>
            <a:r>
              <a:rPr lang="en-US" sz="2400" dirty="0"/>
              <a:t>= 8.28</a:t>
            </a:r>
            <a:r>
              <a:rPr lang="en-US" sz="2400" b="1" dirty="0"/>
              <a:t>|</a:t>
            </a:r>
            <a:r>
              <a:rPr lang="en-US" sz="2400" dirty="0"/>
              <a:t>0 g/62.5 cm</a:t>
            </a:r>
            <a:r>
              <a:rPr lang="en-US" sz="2400" baseline="30000" dirty="0"/>
              <a:t>3</a:t>
            </a:r>
          </a:p>
          <a:p>
            <a:r>
              <a:rPr lang="en-US" sz="2400" dirty="0"/>
              <a:t>= 0.132</a:t>
            </a:r>
            <a:r>
              <a:rPr lang="en-US" sz="2400" b="1" dirty="0"/>
              <a:t>|</a:t>
            </a:r>
            <a:r>
              <a:rPr lang="en-US" sz="2400" dirty="0"/>
              <a:t>48 g/cm</a:t>
            </a:r>
            <a:r>
              <a:rPr lang="en-US" sz="2400" baseline="30000" dirty="0"/>
              <a:t>3</a:t>
            </a:r>
          </a:p>
          <a:p>
            <a:r>
              <a:rPr lang="en-US" sz="2400" dirty="0"/>
              <a:t>= 0.132 g/cm</a:t>
            </a:r>
            <a:r>
              <a:rPr lang="en-US" sz="2400" baseline="30000" dirty="0"/>
              <a:t>3</a:t>
            </a:r>
          </a:p>
          <a:p>
            <a:endParaRPr lang="en-US" sz="2400" dirty="0"/>
          </a:p>
          <a:p>
            <a:r>
              <a:rPr lang="en-US" sz="2400" dirty="0"/>
              <a:t>(92.12 mL)(0.912 g/mL) + 223.02 g = 84.0</a:t>
            </a:r>
            <a:r>
              <a:rPr lang="en-US" sz="2400" b="1" dirty="0"/>
              <a:t>|</a:t>
            </a:r>
            <a:r>
              <a:rPr lang="en-US" sz="2400" dirty="0"/>
              <a:t>1344 g + 223.02 g</a:t>
            </a:r>
            <a:endParaRPr lang="en-US" dirty="0"/>
          </a:p>
          <a:p>
            <a:r>
              <a:rPr lang="en-US" sz="2400" dirty="0"/>
              <a:t>= 307.0</a:t>
            </a:r>
            <a:r>
              <a:rPr lang="en-US" sz="2400" b="1" dirty="0"/>
              <a:t>|</a:t>
            </a:r>
            <a:r>
              <a:rPr lang="en-US" sz="2400" dirty="0"/>
              <a:t>3344 = 307.0</a:t>
            </a:r>
          </a:p>
          <a:p>
            <a:r>
              <a:rPr lang="en-US" sz="2400" dirty="0"/>
              <a:t>= 307.0</a:t>
            </a:r>
            <a:r>
              <a:rPr lang="en-US" sz="2400" b="1" dirty="0"/>
              <a:t>|</a:t>
            </a:r>
            <a:r>
              <a:rPr lang="en-US" sz="2400" dirty="0"/>
              <a:t>3344 g = 307.0 g</a:t>
            </a:r>
            <a:endParaRPr lang="en-US" sz="24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433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Sig. Figs.: Combining multiple operations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/>
              <a:t>Example:</a:t>
            </a:r>
            <a:endParaRPr lang="en-US" dirty="0"/>
          </a:p>
          <a:p>
            <a:r>
              <a:rPr lang="en-US" sz="2400" dirty="0"/>
              <a:t>1.41 x 10</a:t>
            </a:r>
            <a:r>
              <a:rPr lang="en-US" sz="2400" baseline="30000" dirty="0"/>
              <a:t>7 </a:t>
            </a:r>
            <a:r>
              <a:rPr lang="en-US" sz="2400" dirty="0"/>
              <a:t>g + 3.56 x 10</a:t>
            </a:r>
            <a:r>
              <a:rPr lang="en-US" sz="2400" baseline="30000" dirty="0"/>
              <a:t>6</a:t>
            </a:r>
            <a:r>
              <a:rPr lang="en-US" sz="2400" dirty="0"/>
              <a:t> g = 1.41 x </a:t>
            </a:r>
            <a:r>
              <a:rPr lang="en-US" sz="2400" dirty="0">
                <a:ea typeface="+mn-lt"/>
                <a:cs typeface="+mn-lt"/>
              </a:rPr>
              <a:t>10</a:t>
            </a:r>
            <a:r>
              <a:rPr lang="en-US" sz="2400" baseline="30000" dirty="0">
                <a:ea typeface="+mn-lt"/>
                <a:cs typeface="+mn-lt"/>
              </a:rPr>
              <a:t>7</a:t>
            </a:r>
            <a:r>
              <a:rPr lang="en-US" sz="1600" baseline="30000" dirty="0"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g + 0.356 x 10</a:t>
            </a:r>
            <a:r>
              <a:rPr lang="en-US" sz="2400" baseline="30000" dirty="0">
                <a:ea typeface="+mn-lt"/>
                <a:cs typeface="+mn-lt"/>
              </a:rPr>
              <a:t>7</a:t>
            </a:r>
            <a:r>
              <a:rPr lang="en-US" sz="2400" dirty="0">
                <a:ea typeface="+mn-lt"/>
                <a:cs typeface="+mn-lt"/>
              </a:rPr>
              <a:t> g</a:t>
            </a:r>
          </a:p>
          <a:p>
            <a:r>
              <a:rPr lang="en-US" sz="2400" dirty="0"/>
              <a:t>= 1.76</a:t>
            </a:r>
            <a:r>
              <a:rPr lang="en-US" sz="2400" b="1" dirty="0"/>
              <a:t>|</a:t>
            </a:r>
            <a:r>
              <a:rPr lang="en-US" sz="2400" dirty="0"/>
              <a:t>6 x 10</a:t>
            </a:r>
            <a:r>
              <a:rPr lang="en-US" sz="2400" baseline="30000" dirty="0"/>
              <a:t>7</a:t>
            </a:r>
            <a:r>
              <a:rPr lang="en-US" sz="2400" dirty="0"/>
              <a:t> g</a:t>
            </a:r>
            <a:endParaRPr lang="en-US" sz="2400" baseline="30000" dirty="0"/>
          </a:p>
          <a:p>
            <a:r>
              <a:rPr lang="en-US" sz="2400" dirty="0"/>
              <a:t>= 1.77 x 10</a:t>
            </a:r>
            <a:r>
              <a:rPr lang="en-US" sz="2400" baseline="30000" dirty="0"/>
              <a:t>7</a:t>
            </a:r>
            <a:r>
              <a:rPr lang="en-US" sz="2400" dirty="0">
                <a:ea typeface="+mn-lt"/>
                <a:cs typeface="+mn-lt"/>
              </a:rPr>
              <a:t> g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Your Turn:</a:t>
            </a:r>
          </a:p>
          <a:p>
            <a:r>
              <a:rPr lang="en-US" sz="2400" dirty="0"/>
              <a:t>(</a:t>
            </a:r>
            <a:r>
              <a:rPr lang="en-US" sz="2400" dirty="0">
                <a:ea typeface="+mn-lt"/>
                <a:cs typeface="+mn-lt"/>
              </a:rPr>
              <a:t>4.9 x 10</a:t>
            </a:r>
            <a:r>
              <a:rPr lang="en-US" sz="2400" baseline="30000" dirty="0">
                <a:ea typeface="+mn-lt"/>
                <a:cs typeface="+mn-lt"/>
              </a:rPr>
              <a:t>3</a:t>
            </a:r>
            <a:r>
              <a:rPr lang="en-US" sz="1600" baseline="30000" dirty="0"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g + 9.11 x 10</a:t>
            </a:r>
            <a:r>
              <a:rPr lang="en-US" sz="2400" baseline="30000" dirty="0">
                <a:ea typeface="+mn-lt"/>
                <a:cs typeface="+mn-lt"/>
              </a:rPr>
              <a:t>2</a:t>
            </a:r>
            <a:r>
              <a:rPr lang="en-US" sz="2400" dirty="0">
                <a:ea typeface="+mn-lt"/>
                <a:cs typeface="+mn-lt"/>
              </a:rPr>
              <a:t> g</a:t>
            </a:r>
            <a:r>
              <a:rPr lang="en-US" sz="2400" dirty="0"/>
              <a:t>)/220. cm</a:t>
            </a:r>
            <a:r>
              <a:rPr lang="en-US" sz="2400" baseline="30000" dirty="0"/>
              <a:t>3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(101.1 g – 98.31 g)/(38.92 mL – 1.97 mL)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45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Updated syllabus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Previous lecture - </a:t>
            </a:r>
            <a:r>
              <a:rPr lang="en-US" sz="2400" dirty="0">
                <a:ea typeface="+mn-lt"/>
                <a:cs typeface="+mn-lt"/>
              </a:rPr>
              <a:t>Classification and properties of Matter and Scientific Method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Significant Digits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Making measurements in lab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 – Density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388952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400">
                <a:ea typeface="+mj-lt"/>
                <a:cs typeface="+mj-lt"/>
              </a:rPr>
              <a:t>Making measurements in lab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7656821" y="2965490"/>
            <a:ext cx="12008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67.0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A4A5F-5C97-F198-588E-062649F4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15" y="1374124"/>
            <a:ext cx="3937161" cy="51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4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Cartoon of a cartoon of a group of people in military uniforms&#10;&#10;Description automatically generated">
            <a:extLst>
              <a:ext uri="{FF2B5EF4-FFF2-40B4-BE49-F238E27FC236}">
                <a16:creationId xmlns:a16="http://schemas.microsoft.com/office/drawing/2014/main" id="{01C87FFC-438D-A20D-3F54-F4248E50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07" y="1918517"/>
            <a:ext cx="4808786" cy="39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400">
                <a:ea typeface="+mj-lt"/>
                <a:cs typeface="+mj-lt"/>
              </a:rPr>
              <a:t>Making measurements in lab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7176324" y="3780878"/>
            <a:ext cx="14823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6.32 mL</a:t>
            </a:r>
          </a:p>
        </p:txBody>
      </p:sp>
      <p:pic>
        <p:nvPicPr>
          <p:cNvPr id="9" name="Picture 8" descr="A close-up of a measuring cylinder&#10;&#10;Description automatically generated">
            <a:extLst>
              <a:ext uri="{FF2B5EF4-FFF2-40B4-BE49-F238E27FC236}">
                <a16:creationId xmlns:a16="http://schemas.microsoft.com/office/drawing/2014/main" id="{760FB37B-C104-7935-0CC3-7611412D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85" y="1756821"/>
            <a:ext cx="4407951" cy="3654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08CCA8-157F-0D4D-B38E-4525842AC3D9}"/>
                  </a:ext>
                </a:extLst>
              </p14:cNvPr>
              <p14:cNvContentPartPr/>
              <p14:nvPr/>
            </p14:nvContentPartPr>
            <p14:xfrm>
              <a:off x="2464785" y="4280383"/>
              <a:ext cx="1164923" cy="9776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08CCA8-157F-0D4D-B38E-4525842AC3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6791" y="4262478"/>
                <a:ext cx="1200551" cy="1332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39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400">
                <a:ea typeface="+mj-lt"/>
                <a:cs typeface="+mj-lt"/>
              </a:rPr>
              <a:t>Your turn: Read the therometer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 descr="A close-up of a thermometer&#10;&#10;Description automatically generated">
            <a:extLst>
              <a:ext uri="{FF2B5EF4-FFF2-40B4-BE49-F238E27FC236}">
                <a16:creationId xmlns:a16="http://schemas.microsoft.com/office/drawing/2014/main" id="{1D9F5179-6EC1-3527-646A-869ED115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89" y="1339593"/>
            <a:ext cx="5435295" cy="50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66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Updated syllabus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Previous lecture - </a:t>
            </a:r>
            <a:r>
              <a:rPr lang="en-US" sz="2400" dirty="0">
                <a:ea typeface="+mn-lt"/>
                <a:cs typeface="+mn-lt"/>
              </a:rPr>
              <a:t>Classification and properties of Matter and Scientific Method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Significant Digits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Making measurements in lab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 – Density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635691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SI Base Units and Prefixes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D4CF5F0-81A0-7BFF-2EB3-11D98E6D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32" y="1459325"/>
            <a:ext cx="3988864" cy="4851923"/>
          </a:xfrm>
          <a:prstGeom prst="rect">
            <a:avLst/>
          </a:prstGeom>
        </p:spPr>
      </p:pic>
      <p:pic>
        <p:nvPicPr>
          <p:cNvPr id="4" name="Picture 3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E623787F-9FD4-73B1-F5FD-F9A84846C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83" y="1298594"/>
            <a:ext cx="3365127" cy="52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3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SI Base Units and Prefixes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E623787F-9FD4-73B1-F5FD-F9A84846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39" y="1298594"/>
            <a:ext cx="3365127" cy="5241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4407E-4B5A-E53C-0E89-FFD420916336}"/>
              </a:ext>
            </a:extLst>
          </p:cNvPr>
          <p:cNvSpPr txBox="1"/>
          <p:nvPr/>
        </p:nvSpPr>
        <p:spPr>
          <a:xfrm>
            <a:off x="5416509" y="1873452"/>
            <a:ext cx="411626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Unit for length (meters – m)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 Gm = 1,000,000,000 m</a:t>
            </a:r>
          </a:p>
          <a:p>
            <a:r>
              <a:rPr lang="en-US" sz="2400" dirty="0"/>
              <a:t>1 Mm = 1,000,000 m</a:t>
            </a:r>
          </a:p>
          <a:p>
            <a:r>
              <a:rPr lang="en-US" sz="2400" dirty="0"/>
              <a:t>1 km = 1,000 m</a:t>
            </a:r>
            <a:br>
              <a:rPr lang="en-US" sz="2400" dirty="0"/>
            </a:br>
            <a:r>
              <a:rPr lang="en-US" sz="2400" dirty="0"/>
              <a:t>1 m = 10 dm</a:t>
            </a:r>
          </a:p>
          <a:p>
            <a:r>
              <a:rPr lang="en-US" sz="2400" dirty="0"/>
              <a:t>1 m = 100 cm</a:t>
            </a:r>
          </a:p>
          <a:p>
            <a:r>
              <a:rPr lang="en-US" sz="2400" dirty="0"/>
              <a:t>1 m = 1,000 mm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81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Dimensional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Approach: Unit conversion is a ratio. Think about what units should be in the denominator and the numerator</a:t>
            </a:r>
          </a:p>
          <a:p>
            <a:endParaRPr lang="en-US" sz="2400" dirty="0"/>
          </a:p>
          <a:p>
            <a:r>
              <a:rPr lang="en-US" sz="2400" b="1" dirty="0"/>
              <a:t>Example:</a:t>
            </a:r>
            <a:endParaRPr lang="en-US" sz="2400" dirty="0"/>
          </a:p>
        </p:txBody>
      </p:sp>
      <p:pic>
        <p:nvPicPr>
          <p:cNvPr id="5" name="Picture 4" descr="A math equation with numbers and lines&#10;&#10;Description automatically generated">
            <a:extLst>
              <a:ext uri="{FF2B5EF4-FFF2-40B4-BE49-F238E27FC236}">
                <a16:creationId xmlns:a16="http://schemas.microsoft.com/office/drawing/2014/main" id="{EBEE1DA7-586E-155B-95BE-C9F2C292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90" y="3431272"/>
            <a:ext cx="4586601" cy="1136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1A1C7-C8BF-00F4-40A7-8C6F72C2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90" y="4854477"/>
            <a:ext cx="6516697" cy="10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Dimensional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1013044" y="4381289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Your Turn: </a:t>
            </a:r>
            <a:r>
              <a:rPr lang="en-US" sz="2400" dirty="0"/>
              <a:t>Mount Everest is </a:t>
            </a:r>
            <a:r>
              <a:rPr lang="en-US" sz="2400" dirty="0">
                <a:ea typeface="+mn-lt"/>
                <a:cs typeface="+mn-lt"/>
              </a:rPr>
              <a:t>29,031</a:t>
            </a:r>
            <a:r>
              <a:rPr lang="en-US" sz="2400" dirty="0"/>
              <a:t> ft high. Convert this to miles.</a:t>
            </a:r>
          </a:p>
        </p:txBody>
      </p:sp>
      <p:pic>
        <p:nvPicPr>
          <p:cNvPr id="4" name="Picture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EE5D374-8A62-C58E-379D-8F513776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27" y="1478124"/>
            <a:ext cx="6972984" cy="2770159"/>
          </a:xfrm>
          <a:prstGeom prst="rect">
            <a:avLst/>
          </a:prstGeom>
        </p:spPr>
      </p:pic>
      <p:pic>
        <p:nvPicPr>
          <p:cNvPr id="10" name="Picture 9" descr="A math equations with numbers&#10;&#10;Description automatically generated">
            <a:extLst>
              <a:ext uri="{FF2B5EF4-FFF2-40B4-BE49-F238E27FC236}">
                <a16:creationId xmlns:a16="http://schemas.microsoft.com/office/drawing/2014/main" id="{03F9E468-94C0-0B9D-3057-1FF4BE07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921" y="4877679"/>
            <a:ext cx="4696107" cy="12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Density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/>
              <a:t>Density</a:t>
            </a:r>
            <a:r>
              <a:rPr lang="en-US" sz="2400" dirty="0"/>
              <a:t> – Measure of mass occupying space (g/mL)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algn="ctr"/>
            <a:r>
              <a:rPr lang="en-US" sz="2400" dirty="0"/>
              <a:t>Density = mass/volume 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Temperature </a:t>
            </a:r>
            <a:r>
              <a:rPr lang="en-US" sz="2400" dirty="0"/>
              <a:t>– Average kinetic energy of the atoms and molecule (</a:t>
            </a:r>
            <a:r>
              <a:rPr lang="en-US" sz="2400" dirty="0">
                <a:ea typeface="+mn-lt"/>
                <a:cs typeface="+mn-lt"/>
              </a:rPr>
              <a:t>°</a:t>
            </a:r>
            <a:r>
              <a:rPr lang="en-US" sz="2400" dirty="0"/>
              <a:t>C, </a:t>
            </a:r>
            <a:r>
              <a:rPr lang="en-US" sz="2400" dirty="0">
                <a:ea typeface="+mn-lt"/>
                <a:cs typeface="+mn-lt"/>
              </a:rPr>
              <a:t>°</a:t>
            </a:r>
            <a:r>
              <a:rPr lang="en-US" sz="2400" dirty="0"/>
              <a:t>F, or K)</a:t>
            </a:r>
          </a:p>
          <a:p>
            <a:pPr algn="ctr"/>
            <a:r>
              <a:rPr lang="en-US" sz="2400" dirty="0"/>
              <a:t>T</a:t>
            </a:r>
            <a:r>
              <a:rPr lang="en-US" sz="2400" baseline="-25000" dirty="0"/>
              <a:t>C</a:t>
            </a:r>
            <a:r>
              <a:rPr lang="en-US" sz="2400" dirty="0"/>
              <a:t> = (5/9)(T</a:t>
            </a:r>
            <a:r>
              <a:rPr lang="en-US" sz="2400" baseline="-25000" dirty="0"/>
              <a:t>F</a:t>
            </a:r>
            <a:r>
              <a:rPr lang="en-US" sz="2400" dirty="0"/>
              <a:t> – 32)</a:t>
            </a:r>
          </a:p>
          <a:p>
            <a:pPr algn="ctr"/>
            <a:r>
              <a:rPr lang="en-US" sz="2400" dirty="0"/>
              <a:t>T</a:t>
            </a:r>
            <a:r>
              <a:rPr lang="en-US" sz="2400" baseline="-25000" dirty="0"/>
              <a:t>K</a:t>
            </a:r>
            <a:r>
              <a:rPr lang="en-US" sz="2400" dirty="0"/>
              <a:t> = T</a:t>
            </a:r>
            <a:r>
              <a:rPr lang="en-US" sz="2400" baseline="-25000" dirty="0"/>
              <a:t>C</a:t>
            </a:r>
            <a:r>
              <a:rPr lang="en-US" sz="2400" dirty="0"/>
              <a:t> + 273.15</a:t>
            </a:r>
          </a:p>
        </p:txBody>
      </p:sp>
    </p:spTree>
    <p:extLst>
      <p:ext uri="{BB962C8B-B14F-4D97-AF65-F5344CB8AC3E}">
        <p14:creationId xmlns:p14="http://schemas.microsoft.com/office/powerpoint/2010/main" val="5868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Updated syllabus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Previous lecture - </a:t>
            </a:r>
            <a:r>
              <a:rPr lang="en-US" sz="2400" dirty="0">
                <a:ea typeface="+mn-lt"/>
                <a:cs typeface="+mn-lt"/>
              </a:rPr>
              <a:t>Classification and properties of Matter and Scientific Method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Significant Digits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Making measurements in lab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 – Density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Updated syllabus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a typeface="+mn-lt"/>
                <a:cs typeface="+mn-lt"/>
              </a:rPr>
              <a:t>Grade Breakdown Out of 100%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1st midterm 10%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2nd midterm 20%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3rd midterm 20%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1 Final exam 30% - Cumulative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ea typeface="+mn-lt"/>
                <a:cs typeface="+mn-lt"/>
              </a:rPr>
              <a:t>Homework+in-class</a:t>
            </a:r>
            <a:r>
              <a:rPr lang="en-US" sz="2400" dirty="0">
                <a:ea typeface="+mn-lt"/>
                <a:cs typeface="+mn-lt"/>
              </a:rPr>
              <a:t> assignments 20%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EC Opportunity, stay tune</a:t>
            </a:r>
            <a:br>
              <a:rPr lang="en-US" sz="2400" dirty="0">
                <a:ea typeface="+mn-lt"/>
                <a:cs typeface="+mn-lt"/>
              </a:rPr>
            </a:br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916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Updated syllabus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ea typeface="+mn-lt"/>
                <a:cs typeface="+mn-lt"/>
              </a:rPr>
              <a:t>Homework+in-class</a:t>
            </a:r>
            <a:r>
              <a:rPr lang="en-US" sz="2400" b="1" dirty="0">
                <a:solidFill>
                  <a:srgbClr val="000000"/>
                </a:solidFill>
                <a:ea typeface="+mn-lt"/>
                <a:cs typeface="+mn-lt"/>
              </a:rPr>
              <a:t> assignments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Each online homework assignment will be scaled to 10 points. If you score 90% on the homework assignment, then you will get the full 10 points credit. 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ea typeface="+mn-lt"/>
                <a:cs typeface="+mn-lt"/>
              </a:rPr>
              <a:t>Any score below 90% will be scaled out of 10 points + 1 point. If you get 85% on the online homework assignment, the homework score will be 9.5 (10*0.85 + 1).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Additional in-class assignments that you will upload onto canvas to receive credit</a:t>
            </a:r>
          </a:p>
        </p:txBody>
      </p:sp>
    </p:spTree>
    <p:extLst>
      <p:ext uri="{BB962C8B-B14F-4D97-AF65-F5344CB8AC3E}">
        <p14:creationId xmlns:p14="http://schemas.microsoft.com/office/powerpoint/2010/main" val="1006044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Canvas survey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Fill out the Canvas survey and it will help to gauge where is everyone at academically – mathematics, chemistry, physics, etc.</a:t>
            </a:r>
          </a:p>
        </p:txBody>
      </p:sp>
    </p:spTree>
    <p:extLst>
      <p:ext uri="{BB962C8B-B14F-4D97-AF65-F5344CB8AC3E}">
        <p14:creationId xmlns:p14="http://schemas.microsoft.com/office/powerpoint/2010/main" val="371208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Updated syllabus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Previous lecture - </a:t>
            </a:r>
            <a:r>
              <a:rPr lang="en-US" sz="2400" dirty="0">
                <a:ea typeface="+mn-lt"/>
                <a:cs typeface="+mn-lt"/>
              </a:rPr>
              <a:t>Classification and properties of Matter and Scientific Method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Significant Digits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Making measurements in lab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 – Density and Temperature</a:t>
            </a:r>
          </a:p>
        </p:txBody>
      </p:sp>
    </p:spTree>
    <p:extLst>
      <p:ext uri="{BB962C8B-B14F-4D97-AF65-F5344CB8AC3E}">
        <p14:creationId xmlns:p14="http://schemas.microsoft.com/office/powerpoint/2010/main" val="2164169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Chemistry: study of matter and energy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2: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Close-up of different colored geckos&#10;&#10;Description automatically generated">
            <a:extLst>
              <a:ext uri="{FF2B5EF4-FFF2-40B4-BE49-F238E27FC236}">
                <a16:creationId xmlns:a16="http://schemas.microsoft.com/office/drawing/2014/main" id="{F2C4DBDE-9AC8-AC9C-E00C-6C134AD8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03" y="1518771"/>
            <a:ext cx="3140170" cy="2100254"/>
          </a:xfrm>
          <a:prstGeom prst="rect">
            <a:avLst/>
          </a:prstGeom>
        </p:spPr>
      </p:pic>
      <p:pic>
        <p:nvPicPr>
          <p:cNvPr id="5" name="Picture 4" descr="A piece of wool with sparks on a black surface&#10;&#10;Description automatically generated">
            <a:extLst>
              <a:ext uri="{FF2B5EF4-FFF2-40B4-BE49-F238E27FC236}">
                <a16:creationId xmlns:a16="http://schemas.microsoft.com/office/drawing/2014/main" id="{FBF388D5-BA82-8D1A-01CA-41312BDA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74" y="1516756"/>
            <a:ext cx="3765284" cy="2099720"/>
          </a:xfrm>
          <a:prstGeom prst="rect">
            <a:avLst/>
          </a:prstGeom>
        </p:spPr>
      </p:pic>
      <p:pic>
        <p:nvPicPr>
          <p:cNvPr id="9" name="Picture 8" descr="A structure of a molecule&#10;&#10;Description automatically generated">
            <a:extLst>
              <a:ext uri="{FF2B5EF4-FFF2-40B4-BE49-F238E27FC236}">
                <a16:creationId xmlns:a16="http://schemas.microsoft.com/office/drawing/2014/main" id="{9C582450-2C46-CD67-7066-EA4102EC3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543" y="4242792"/>
            <a:ext cx="2743200" cy="1685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C577F1-21B6-D26A-8500-F821959C4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095" y="4199727"/>
            <a:ext cx="3140170" cy="1766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791AB6-14E5-04A6-A344-3F0E4E18F9CA}"/>
              </a:ext>
            </a:extLst>
          </p:cNvPr>
          <p:cNvSpPr txBox="1"/>
          <p:nvPr/>
        </p:nvSpPr>
        <p:spPr>
          <a:xfrm>
            <a:off x="2637341" y="3695928"/>
            <a:ext cx="2746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Gecko's feet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03E55-59D6-40BB-028C-D31141A60C2B}"/>
              </a:ext>
            </a:extLst>
          </p:cNvPr>
          <p:cNvSpPr txBox="1"/>
          <p:nvPr/>
        </p:nvSpPr>
        <p:spPr>
          <a:xfrm>
            <a:off x="6237449" y="3695928"/>
            <a:ext cx="2746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Combustion reaction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1B959-4D9F-2697-1A39-9841AD583DC2}"/>
              </a:ext>
            </a:extLst>
          </p:cNvPr>
          <p:cNvSpPr txBox="1"/>
          <p:nvPr/>
        </p:nvSpPr>
        <p:spPr>
          <a:xfrm>
            <a:off x="8459568" y="4713449"/>
            <a:ext cx="2582587" cy="3738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408727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Physical and Chemical Changes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" sz="2800" b="1" dirty="0">
                <a:ea typeface="+mn-lt"/>
                <a:cs typeface="+mn-lt"/>
              </a:rPr>
              <a:t>Physical change</a:t>
            </a:r>
            <a:r>
              <a:rPr lang="en" sz="2800" dirty="0">
                <a:ea typeface="+mn-lt"/>
                <a:cs typeface="+mn-lt"/>
              </a:rPr>
              <a:t> – does not alter the chemical composition e.g. metal alloy (tricky!)</a:t>
            </a:r>
          </a:p>
          <a:p>
            <a:pPr marL="228600" indent="-228600">
              <a:buFont typeface="Arial"/>
              <a:buChar char="•"/>
            </a:pPr>
            <a:r>
              <a:rPr lang="en" sz="2800" b="1" dirty="0"/>
              <a:t>Chemical change</a:t>
            </a:r>
            <a:r>
              <a:rPr lang="en" sz="2800" dirty="0"/>
              <a:t> – changes the chemical composition by breaking and reforming bonds</a:t>
            </a:r>
          </a:p>
          <a:p>
            <a:endParaRPr lang="en-US" sz="2400" dirty="0"/>
          </a:p>
        </p:txBody>
      </p:sp>
      <p:pic>
        <p:nvPicPr>
          <p:cNvPr id="4" name="Picture 3" descr="Different States Of Matter Solid, Liquid, Gas Vector Diagram. Set Of Matter  Chemistry Water, Illustration Of Ice And Water Matter Royalty Free SVG,  Cliparts, Vectors, and Stock Illustration. Image 67890580.">
            <a:extLst>
              <a:ext uri="{FF2B5EF4-FFF2-40B4-BE49-F238E27FC236}">
                <a16:creationId xmlns:a16="http://schemas.microsoft.com/office/drawing/2014/main" id="{20859A2C-D898-71B5-5E07-6B24DE8F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36" y="3654314"/>
            <a:ext cx="3417210" cy="2795008"/>
          </a:xfrm>
          <a:prstGeom prst="rect">
            <a:avLst/>
          </a:prstGeom>
        </p:spPr>
      </p:pic>
      <p:pic>
        <p:nvPicPr>
          <p:cNvPr id="5" name="Picture 4" descr="Fire Color Changer: Easy Tricks to Change the Color of your Campfire!">
            <a:extLst>
              <a:ext uri="{FF2B5EF4-FFF2-40B4-BE49-F238E27FC236}">
                <a16:creationId xmlns:a16="http://schemas.microsoft.com/office/drawing/2014/main" id="{25AF6879-8BA4-1AF6-D8E3-28144874C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94" y="3524559"/>
            <a:ext cx="3292818" cy="2189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3792D8-DED0-C5B8-BF09-CF88CDBD95DD}"/>
              </a:ext>
            </a:extLst>
          </p:cNvPr>
          <p:cNvSpPr txBox="1"/>
          <p:nvPr/>
        </p:nvSpPr>
        <p:spPr>
          <a:xfrm>
            <a:off x="6205509" y="5867856"/>
            <a:ext cx="4864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C</a:t>
            </a:r>
            <a:r>
              <a:rPr lang="en-US" baseline="-25000" err="1"/>
              <a:t>x</a:t>
            </a:r>
            <a:r>
              <a:rPr lang="en-US" err="1"/>
              <a:t>H</a:t>
            </a:r>
            <a:r>
              <a:rPr lang="en-US" baseline="-25000" err="1"/>
              <a:t>y</a:t>
            </a:r>
            <a:r>
              <a:rPr lang="en-US" dirty="0"/>
              <a:t>(g) + α O</a:t>
            </a:r>
            <a:r>
              <a:rPr lang="en-US" baseline="-25000" dirty="0"/>
              <a:t>2</a:t>
            </a:r>
            <a:r>
              <a:rPr lang="en-US" dirty="0"/>
              <a:t> (g) --&gt; </a:t>
            </a:r>
            <a:r>
              <a:rPr lang="en-US" dirty="0">
                <a:ea typeface="+mn-lt"/>
                <a:cs typeface="+mn-lt"/>
              </a:rPr>
              <a:t>β</a:t>
            </a:r>
            <a:r>
              <a:rPr lang="en-US" dirty="0"/>
              <a:t> CO</a:t>
            </a:r>
            <a:r>
              <a:rPr lang="en-US" baseline="-25000" dirty="0"/>
              <a:t>2</a:t>
            </a:r>
            <a:r>
              <a:rPr lang="en-US" dirty="0"/>
              <a:t> (g) + </a:t>
            </a:r>
            <a:r>
              <a:rPr lang="en-US" dirty="0">
                <a:ea typeface="+mn-lt"/>
                <a:cs typeface="+mn-lt"/>
              </a:rPr>
              <a:t>γ</a:t>
            </a:r>
            <a:r>
              <a:rPr lang="en-US" dirty="0"/>
              <a:t> H</a:t>
            </a:r>
            <a:r>
              <a:rPr lang="en-US" baseline="-25000" dirty="0"/>
              <a:t>2</a:t>
            </a:r>
            <a:r>
              <a:rPr lang="en-US" dirty="0"/>
              <a:t>O (g)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44844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17F9B5-A097-44C6-9E8A-6F65D534F8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3F433AB-7807-4CA6-867C-64919B5CD8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453</Words>
  <Application>Microsoft Office PowerPoint</Application>
  <PresentationFormat>Widescreen</PresentationFormat>
  <Paragraphs>146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Lecture 2: Science and Measurements</vt:lpstr>
      <vt:lpstr>QUESTIONS, COMMENTS, AND CONCERNS?</vt:lpstr>
      <vt:lpstr>Outline</vt:lpstr>
      <vt:lpstr>Updated syllabus</vt:lpstr>
      <vt:lpstr>Updated syllabus</vt:lpstr>
      <vt:lpstr>Canvas survey</vt:lpstr>
      <vt:lpstr>Outline</vt:lpstr>
      <vt:lpstr>Chemistry: study of matter and energy</vt:lpstr>
      <vt:lpstr>Physical and Chemical Changes</vt:lpstr>
      <vt:lpstr>The Scientific method</vt:lpstr>
      <vt:lpstr>Outline</vt:lpstr>
      <vt:lpstr>Significant digits</vt:lpstr>
      <vt:lpstr>Rules for significant digits</vt:lpstr>
      <vt:lpstr>Sig. Figs.: addition and subtraction Rule</vt:lpstr>
      <vt:lpstr>Sig. Figs.: Multiplication and division rules</vt:lpstr>
      <vt:lpstr>Sig. Figs.: Combining multiple operations</vt:lpstr>
      <vt:lpstr>Sig. Figs.: Combining multiple operations</vt:lpstr>
      <vt:lpstr>Outline</vt:lpstr>
      <vt:lpstr>Making measurements in lab</vt:lpstr>
      <vt:lpstr>Making measurements in lab</vt:lpstr>
      <vt:lpstr>Your turn: Read the therometer</vt:lpstr>
      <vt:lpstr>Outline</vt:lpstr>
      <vt:lpstr>SI Base Units and Prefixes</vt:lpstr>
      <vt:lpstr>SI Base Units and Prefixes</vt:lpstr>
      <vt:lpstr>Dimensional analysis</vt:lpstr>
      <vt:lpstr>Dimensional analysis</vt:lpstr>
      <vt:lpstr>Density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1345</cp:revision>
  <dcterms:created xsi:type="dcterms:W3CDTF">2023-08-23T13:06:32Z</dcterms:created>
  <dcterms:modified xsi:type="dcterms:W3CDTF">2023-08-28T01:43:50Z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